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5143500" cx="9144000"/>
  <p:notesSz cx="6858000" cy="9144000"/>
  <p:embeddedFontLst>
    <p:embeddedFont>
      <p:font typeface="Roboto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Roboto-regular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Roboto-italic.fntdata"/><Relationship Id="rId10" Type="http://schemas.openxmlformats.org/officeDocument/2006/relationships/slide" Target="slides/slide5.xml"/><Relationship Id="rId54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4c0506786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4c0506786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4837bc0896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4837bc0896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4b6cfded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4b6cfded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4b6cfded3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4b6cfded3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Tensorflow: libreria opensource desarollada por google que se utiliza en aplicaciones de inteligencia artificial y ML. La necesitamos para ejecutar nuestro modelo.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OpenCV: libreria de vision artificial desarollada por intel que se utiliza para el recnoncimiento de objetos, detección de movimiento, etc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NumPy: </a:t>
            </a:r>
            <a:r>
              <a:rPr lang="ca"/>
              <a:t>libreria python que da soporte para crear matrices y vectores multidimensionales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Matplotlib: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4b6cfded3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4b6cfded3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ca"/>
              <a:t>Amb la llibreria Tensorflow càrraguem el model i l’interpreter.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ca"/>
              <a:t>Amb OpenCV capturem la camara del dispostiu i cada frame es redimensiona pq el model l’entengui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ca"/>
              <a:t>Un cop redimensionat, es crida al interpreter pq aquest retorni la predicció dels 15 keypoints que detecta aquest model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ca"/>
              <a:t>Un cop tenim els punts detectats, en funció de l’exercici agafarem uns punts o uns altres. Per exemple, en el cas del lateral que es al que vam fer a la demo agafem amb un np.array les coordenades del colze, l’espatlla i la cadera(maluc) per calcular l’angle entre ells i poder calcular les repeticions en funció d’aquest.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b6cfded3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4b6cfded3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4837bc0896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4837bc0896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497f37be2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497f37be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4b37205577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4b37205577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49d6682b49_0_8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49d6682b49_0_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f9d359473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f9d359473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4b37205577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4b37205577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4b37205577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4b37205577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49d6682b49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49d6682b49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49d6682b49_0_8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49d6682b49_0_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4b37205577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4b37205577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4b37205577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4b37205577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4b3720557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4b3720557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4b883e785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4b883e785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4bd7f7fe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4bd7f7fe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4bd7f7fe8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4bd7f7fe8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4bdff718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4bdff718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4bd7f7fe8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4bd7f7fe8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4bd7f7fe8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4bd7f7fe8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4bd7f7fe8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4bd7f7fe8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4bd7f7fe81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4bd7f7fe81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4bd7f7fe81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4bd7f7fe81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4bd7f7fe81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4bd7f7fe81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4bd7f7fe81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4bd7f7fe81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4bd7f7fe81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4bd7f7fe81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4bd7f7fe81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4bd7f7fe81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4bd7f7fe81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4bd7f7fe81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f9d359473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f9d359473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4bd7f7fe81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4bd7f7fe81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4bd7f7fe81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4bd7f7fe81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4bd7f7fe81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4bd7f7fe81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4bd7f7fe81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4bd7f7fe81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4bd7f7fe81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4bd7f7fe81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4bd7f7fe81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4bd7f7fe81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17743413e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17743413e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4c0506786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4c0506786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4837bc089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4837bc089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4837bc0896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4837bc089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4837bc089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4837bc089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4837bc089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4837bc089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4837bc089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4837bc089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Relationship Id="rId4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Relationship Id="rId4" Type="http://schemas.openxmlformats.org/officeDocument/2006/relationships/image" Target="../media/image44.png"/><Relationship Id="rId5" Type="http://schemas.openxmlformats.org/officeDocument/2006/relationships/image" Target="../media/image40.png"/><Relationship Id="rId6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Relationship Id="rId4" Type="http://schemas.openxmlformats.org/officeDocument/2006/relationships/image" Target="../media/image56.png"/><Relationship Id="rId5" Type="http://schemas.openxmlformats.org/officeDocument/2006/relationships/image" Target="../media/image48.png"/><Relationship Id="rId6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0.png"/><Relationship Id="rId4" Type="http://schemas.openxmlformats.org/officeDocument/2006/relationships/image" Target="../media/image46.png"/><Relationship Id="rId5" Type="http://schemas.openxmlformats.org/officeDocument/2006/relationships/image" Target="../media/image5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7.png"/><Relationship Id="rId4" Type="http://schemas.openxmlformats.org/officeDocument/2006/relationships/image" Target="../media/image5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4.png"/><Relationship Id="rId4" Type="http://schemas.openxmlformats.org/officeDocument/2006/relationships/image" Target="../media/image58.png"/><Relationship Id="rId5" Type="http://schemas.openxmlformats.org/officeDocument/2006/relationships/image" Target="../media/image6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8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7.png"/><Relationship Id="rId4" Type="http://schemas.openxmlformats.org/officeDocument/2006/relationships/image" Target="../media/image64.png"/><Relationship Id="rId5" Type="http://schemas.openxmlformats.org/officeDocument/2006/relationships/image" Target="../media/image71.png"/><Relationship Id="rId6" Type="http://schemas.openxmlformats.org/officeDocument/2006/relationships/image" Target="../media/image61.png"/><Relationship Id="rId7" Type="http://schemas.openxmlformats.org/officeDocument/2006/relationships/image" Target="../media/image6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www.youtube.com/watch?v=oaOnJNXBy7M" TargetMode="External"/><Relationship Id="rId4" Type="http://schemas.openxmlformats.org/officeDocument/2006/relationships/image" Target="../media/image74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11" Type="http://schemas.openxmlformats.org/officeDocument/2006/relationships/image" Target="../media/image23.png"/><Relationship Id="rId10" Type="http://schemas.openxmlformats.org/officeDocument/2006/relationships/image" Target="../media/image25.png"/><Relationship Id="rId12" Type="http://schemas.openxmlformats.org/officeDocument/2006/relationships/image" Target="../media/image20.jpg"/><Relationship Id="rId9" Type="http://schemas.openxmlformats.org/officeDocument/2006/relationships/image" Target="../media/image24.png"/><Relationship Id="rId5" Type="http://schemas.openxmlformats.org/officeDocument/2006/relationships/image" Target="../media/image17.png"/><Relationship Id="rId6" Type="http://schemas.openxmlformats.org/officeDocument/2006/relationships/image" Target="../media/image5.png"/><Relationship Id="rId7" Type="http://schemas.openxmlformats.org/officeDocument/2006/relationships/image" Target="../media/image8.png"/><Relationship Id="rId8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32325" y="719250"/>
            <a:ext cx="8520600" cy="103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latin typeface="Roboto"/>
                <a:ea typeface="Roboto"/>
                <a:cs typeface="Roboto"/>
                <a:sym typeface="Roboto"/>
              </a:rPr>
              <a:t>Presentació Final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latin typeface="Roboto"/>
                <a:ea typeface="Roboto"/>
                <a:cs typeface="Roboto"/>
                <a:sym typeface="Roboto"/>
              </a:rPr>
              <a:t>Fibness 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850" y="3200450"/>
            <a:ext cx="8709300" cy="17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Marc Tacons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Guillem Peralta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Isaac Bassas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Mikhail Kovalev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1550" y="1751850"/>
            <a:ext cx="3482150" cy="348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Roboto"/>
                <a:ea typeface="Roboto"/>
                <a:cs typeface="Roboto"/>
                <a:sym typeface="Roboto"/>
              </a:rPr>
              <a:t>Windows vs Linux - Errors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5965" y="2371151"/>
            <a:ext cx="6724073" cy="229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42025"/>
            <a:ext cx="4159044" cy="229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Roboto"/>
                <a:ea typeface="Roboto"/>
                <a:cs typeface="Roboto"/>
                <a:sym typeface="Roboto"/>
              </a:rPr>
              <a:t>App Size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7075" y="661275"/>
            <a:ext cx="273247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8562" y="661263"/>
            <a:ext cx="2724978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64315">
            <a:off x="325213" y="2491257"/>
            <a:ext cx="2048651" cy="134441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/>
          <p:nvPr/>
        </p:nvSpPr>
        <p:spPr>
          <a:xfrm>
            <a:off x="98413" y="2130675"/>
            <a:ext cx="2466900" cy="2198100"/>
          </a:xfrm>
          <a:prstGeom prst="noSmoking">
            <a:avLst>
              <a:gd fmla="val 5369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311700" y="381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ML Algorithm: MoveNet Lightning</a:t>
            </a:r>
            <a:endParaRPr b="1"/>
          </a:p>
        </p:txBody>
      </p:sp>
      <p:sp>
        <p:nvSpPr>
          <p:cNvPr id="155" name="Google Shape;15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7950" y="1046000"/>
            <a:ext cx="3594500" cy="367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 txBox="1"/>
          <p:nvPr/>
        </p:nvSpPr>
        <p:spPr>
          <a:xfrm>
            <a:off x="141300" y="1031525"/>
            <a:ext cx="45288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ca" sz="1500">
                <a:solidFill>
                  <a:schemeClr val="dk1"/>
                </a:solidFill>
              </a:rPr>
              <a:t>Convolutional neural network model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ca" sz="1500">
                <a:solidFill>
                  <a:schemeClr val="dk1"/>
                </a:solidFill>
              </a:rPr>
              <a:t>Detecció single Person i en temps real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ca" sz="1500">
                <a:solidFill>
                  <a:schemeClr val="dk1"/>
                </a:solidFill>
              </a:rPr>
              <a:t>Model de menys capacitat que MoveNet Thunder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ca" sz="1500">
                <a:solidFill>
                  <a:schemeClr val="dk1"/>
                </a:solidFill>
              </a:rPr>
              <a:t>Més de 50 fps en la majoria de dispositius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311700" y="21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Llibreries utilitzades</a:t>
            </a:r>
            <a:endParaRPr/>
          </a:p>
        </p:txBody>
      </p:sp>
      <p:sp>
        <p:nvSpPr>
          <p:cNvPr id="163" name="Google Shape;16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925" y="951100"/>
            <a:ext cx="1985223" cy="21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0975" y="876425"/>
            <a:ext cx="3030175" cy="166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7499" y="2023775"/>
            <a:ext cx="2142950" cy="2639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311700" y="261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Com funciona?</a:t>
            </a:r>
            <a:endParaRPr/>
          </a:p>
        </p:txBody>
      </p:sp>
      <p:sp>
        <p:nvSpPr>
          <p:cNvPr id="172" name="Google Shape;17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00" y="1037225"/>
            <a:ext cx="4142374" cy="301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7925" y="1260050"/>
            <a:ext cx="4733225" cy="256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775" y="262775"/>
            <a:ext cx="3865425" cy="461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Roboto"/>
                <a:ea typeface="Roboto"/>
                <a:cs typeface="Roboto"/>
                <a:sym typeface="Roboto"/>
              </a:rPr>
              <a:t>JSON Web Tokens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7" name="Google Shape;1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689550"/>
            <a:ext cx="8839200" cy="834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3750" y="284225"/>
            <a:ext cx="4452474" cy="317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u="sng"/>
              <a:t>Backend - Node js</a:t>
            </a:r>
            <a:endParaRPr b="1" u="sng"/>
          </a:p>
        </p:txBody>
      </p:sp>
      <p:sp>
        <p:nvSpPr>
          <p:cNvPr id="194" name="Google Shape;19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1826" y="1910276"/>
            <a:ext cx="2865325" cy="174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650425" y="1547525"/>
            <a:ext cx="6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9"/>
          <p:cNvSpPr txBox="1"/>
          <p:nvPr/>
        </p:nvSpPr>
        <p:spPr>
          <a:xfrm>
            <a:off x="407425" y="1756875"/>
            <a:ext cx="215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800">
                <a:solidFill>
                  <a:schemeClr val="dk1"/>
                </a:solidFill>
              </a:rPr>
              <a:t>-Auth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98" name="Google Shape;198;p29"/>
          <p:cNvSpPr txBox="1"/>
          <p:nvPr/>
        </p:nvSpPr>
        <p:spPr>
          <a:xfrm>
            <a:off x="407425" y="2788550"/>
            <a:ext cx="222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800">
                <a:solidFill>
                  <a:schemeClr val="dk1"/>
                </a:solidFill>
              </a:rPr>
              <a:t>-Exercise-registry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u="sng"/>
              <a:t>Seguritat</a:t>
            </a:r>
            <a:endParaRPr b="1" u="sng"/>
          </a:p>
        </p:txBody>
      </p:sp>
      <p:sp>
        <p:nvSpPr>
          <p:cNvPr id="204" name="Google Shape;204;p30"/>
          <p:cNvSpPr txBox="1"/>
          <p:nvPr>
            <p:ph idx="1" type="body"/>
          </p:nvPr>
        </p:nvSpPr>
        <p:spPr>
          <a:xfrm>
            <a:off x="167975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b="1" lang="ca">
                <a:solidFill>
                  <a:schemeClr val="dk1"/>
                </a:solidFill>
              </a:rPr>
              <a:t>Prevenció atacs XSS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b="1" lang="ca">
                <a:solidFill>
                  <a:schemeClr val="dk1"/>
                </a:solidFill>
              </a:rPr>
              <a:t>Prevenció atacs injecció SQL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b="1" lang="ca">
                <a:solidFill>
                  <a:schemeClr val="dk1"/>
                </a:solidFill>
              </a:rPr>
              <a:t>Prevenció atacs DoS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05" name="Google Shape;20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4245"/>
            <a:ext cx="9144001" cy="51951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Google Shape;214;p31"/>
          <p:cNvCxnSpPr/>
          <p:nvPr/>
        </p:nvCxnSpPr>
        <p:spPr>
          <a:xfrm flipH="1" rot="10800000">
            <a:off x="1614825" y="605500"/>
            <a:ext cx="1637400" cy="216810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Roboto"/>
                <a:ea typeface="Roboto"/>
                <a:cs typeface="Roboto"/>
                <a:sym typeface="Roboto"/>
              </a:rPr>
              <a:t>Beeware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279225" y="1178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a"/>
              <a:t>Native look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ca"/>
              <a:t>Easy to program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ca"/>
              <a:t>Deployable in multiple platforms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ca"/>
              <a:t>Big community &amp; approachable devs</a:t>
            </a:r>
            <a:endParaRPr/>
          </a:p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500" y="445025"/>
            <a:ext cx="3043950" cy="304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u="sng"/>
              <a:t>Index.js</a:t>
            </a:r>
            <a:endParaRPr b="1" u="sng"/>
          </a:p>
        </p:txBody>
      </p:sp>
      <p:sp>
        <p:nvSpPr>
          <p:cNvPr id="220" name="Google Shape;220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222" name="Google Shape;22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257775"/>
            <a:ext cx="8048625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/>
          <p:nvPr>
            <p:ph type="title"/>
          </p:nvPr>
        </p:nvSpPr>
        <p:spPr>
          <a:xfrm>
            <a:off x="311700" y="30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u="sng"/>
              <a:t>src/Routes/Endpoints.js</a:t>
            </a:r>
            <a:endParaRPr b="1" u="sng"/>
          </a:p>
        </p:txBody>
      </p:sp>
      <p:sp>
        <p:nvSpPr>
          <p:cNvPr id="228" name="Google Shape;22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229" name="Google Shape;2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350" y="1392027"/>
            <a:ext cx="7216525" cy="327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3300" y="3184775"/>
            <a:ext cx="5001625" cy="11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4"/>
          <p:cNvSpPr txBox="1"/>
          <p:nvPr>
            <p:ph type="title"/>
          </p:nvPr>
        </p:nvSpPr>
        <p:spPr>
          <a:xfrm>
            <a:off x="311700" y="104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u="sng"/>
              <a:t>src/Controllers/</a:t>
            </a:r>
            <a:r>
              <a:rPr b="1" lang="ca" u="sng"/>
              <a:t>Endpoint_controllers.js</a:t>
            </a:r>
            <a:endParaRPr b="1" u="sng"/>
          </a:p>
        </p:txBody>
      </p:sp>
      <p:sp>
        <p:nvSpPr>
          <p:cNvPr id="236" name="Google Shape;236;p34"/>
          <p:cNvSpPr txBox="1"/>
          <p:nvPr>
            <p:ph idx="1" type="body"/>
          </p:nvPr>
        </p:nvSpPr>
        <p:spPr>
          <a:xfrm>
            <a:off x="139750" y="7861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238" name="Google Shape;23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950" y="965575"/>
            <a:ext cx="4282856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3300" y="965575"/>
            <a:ext cx="4772700" cy="227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3300" y="3236850"/>
            <a:ext cx="1685800" cy="67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750" y="3814800"/>
            <a:ext cx="5468900" cy="113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5"/>
          <p:cNvSpPr txBox="1"/>
          <p:nvPr>
            <p:ph idx="1" type="body"/>
          </p:nvPr>
        </p:nvSpPr>
        <p:spPr>
          <a:xfrm>
            <a:off x="274300" y="1212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249" name="Google Shape;24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738" y="291275"/>
            <a:ext cx="5468919" cy="392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300" y="4176550"/>
            <a:ext cx="2559500" cy="72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8350" y="2043022"/>
            <a:ext cx="2314100" cy="78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"/>
          <p:cNvSpPr txBox="1"/>
          <p:nvPr>
            <p:ph type="title"/>
          </p:nvPr>
        </p:nvSpPr>
        <p:spPr>
          <a:xfrm>
            <a:off x="266825" y="117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u="sng"/>
              <a:t>Seguretat</a:t>
            </a:r>
            <a:endParaRPr b="1" u="sng"/>
          </a:p>
        </p:txBody>
      </p:sp>
      <p:sp>
        <p:nvSpPr>
          <p:cNvPr id="257" name="Google Shape;257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259" name="Google Shape;25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3263" y="748551"/>
            <a:ext cx="6041351" cy="161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00" y="2482025"/>
            <a:ext cx="7418727" cy="13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3138" y="3911975"/>
            <a:ext cx="5381625" cy="10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7"/>
          <p:cNvSpPr txBox="1"/>
          <p:nvPr>
            <p:ph idx="1" type="body"/>
          </p:nvPr>
        </p:nvSpPr>
        <p:spPr>
          <a:xfrm>
            <a:off x="349100" y="1204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269" name="Google Shape;26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950" y="702350"/>
            <a:ext cx="6426100" cy="396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>
            <p:ph type="title"/>
          </p:nvPr>
        </p:nvSpPr>
        <p:spPr>
          <a:xfrm>
            <a:off x="311700" y="332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u="sng"/>
              <a:t>src/helpers/handlerBcrypt.js</a:t>
            </a:r>
            <a:r>
              <a:rPr b="1" lang="ca"/>
              <a:t> </a:t>
            </a:r>
            <a:endParaRPr b="1"/>
          </a:p>
        </p:txBody>
      </p:sp>
      <p:sp>
        <p:nvSpPr>
          <p:cNvPr id="275" name="Google Shape;275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277" name="Google Shape;27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775" y="1127000"/>
            <a:ext cx="5560074" cy="346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/>
          <p:nvPr>
            <p:ph type="title"/>
          </p:nvPr>
        </p:nvSpPr>
        <p:spPr>
          <a:xfrm>
            <a:off x="311700" y="482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u="sng"/>
              <a:t>Mòduls requerits</a:t>
            </a:r>
            <a:endParaRPr b="1" u="sng"/>
          </a:p>
        </p:txBody>
      </p:sp>
      <p:sp>
        <p:nvSpPr>
          <p:cNvPr id="283" name="Google Shape;283;p39"/>
          <p:cNvSpPr txBox="1"/>
          <p:nvPr>
            <p:ph idx="1" type="body"/>
          </p:nvPr>
        </p:nvSpPr>
        <p:spPr>
          <a:xfrm>
            <a:off x="311700" y="1810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ca">
                <a:solidFill>
                  <a:schemeClr val="dk1"/>
                </a:solidFill>
              </a:rPr>
              <a:t>const jwt = require('jsonwebtoken');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ca">
                <a:solidFill>
                  <a:schemeClr val="dk1"/>
                </a:solidFill>
              </a:rPr>
              <a:t>const Joi = require('joi');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ca">
                <a:solidFill>
                  <a:schemeClr val="dk1"/>
                </a:solidFill>
              </a:rPr>
              <a:t>const crypto = require('crypto');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ca">
                <a:solidFill>
                  <a:schemeClr val="dk1"/>
                </a:solidFill>
              </a:rPr>
              <a:t>const bcrypt = require('bcryptjs')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ca">
                <a:solidFill>
                  <a:schemeClr val="dk1"/>
                </a:solidFill>
              </a:rPr>
              <a:t>const { Router } = require('express');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ca">
                <a:solidFill>
                  <a:schemeClr val="dk1"/>
                </a:solidFill>
              </a:rPr>
              <a:t>const router = Router();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4" name="Google Shape;28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JWTs</a:t>
            </a:r>
            <a:endParaRPr/>
          </a:p>
        </p:txBody>
      </p:sp>
      <p:sp>
        <p:nvSpPr>
          <p:cNvPr id="290" name="Google Shape;29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291" name="Google Shape;29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5662341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0"/>
          <p:cNvSpPr txBox="1"/>
          <p:nvPr/>
        </p:nvSpPr>
        <p:spPr>
          <a:xfrm>
            <a:off x="5662350" y="1630700"/>
            <a:ext cx="3481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ca" sz="1800">
                <a:solidFill>
                  <a:schemeClr val="dk1"/>
                </a:solidFill>
              </a:rPr>
              <a:t>Vàlids durant 2 hores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ca" sz="1800">
                <a:solidFill>
                  <a:schemeClr val="dk1"/>
                </a:solidFill>
              </a:rPr>
              <a:t>Verifiquen </a:t>
            </a:r>
            <a:r>
              <a:rPr lang="ca" sz="1800">
                <a:solidFill>
                  <a:schemeClr val="dk1"/>
                </a:solidFill>
              </a:rPr>
              <a:t>userId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ca" sz="1800">
                <a:solidFill>
                  <a:schemeClr val="dk1"/>
                </a:solidFill>
              </a:rPr>
              <a:t>Seguretat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ca" sz="1800">
                <a:solidFill>
                  <a:schemeClr val="dk1"/>
                </a:solidFill>
              </a:rPr>
              <a:t>Stateless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Refresh tokens</a:t>
            </a:r>
            <a:endParaRPr/>
          </a:p>
        </p:txBody>
      </p:sp>
      <p:sp>
        <p:nvSpPr>
          <p:cNvPr id="298" name="Google Shape;29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299" name="Google Shape;299;p41"/>
          <p:cNvSpPr txBox="1"/>
          <p:nvPr/>
        </p:nvSpPr>
        <p:spPr>
          <a:xfrm>
            <a:off x="208325" y="1379275"/>
            <a:ext cx="8812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ca">
                <a:solidFill>
                  <a:schemeClr val="dk1"/>
                </a:solidFill>
              </a:rPr>
              <a:t>S’usen per generar Access Tokens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ca">
                <a:solidFill>
                  <a:schemeClr val="dk1"/>
                </a:solidFill>
              </a:rPr>
              <a:t>Vàlids durant 7 dies, però poden ser revocades en qualsevol moment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ca">
                <a:solidFill>
                  <a:schemeClr val="dk1"/>
                </a:solidFill>
              </a:rPr>
              <a:t>L’últim token es guarda en BD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ca">
                <a:solidFill>
                  <a:schemeClr val="dk1"/>
                </a:solidFill>
              </a:rPr>
              <a:t>Un usuari pot tenir diverses sessions obertes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ca">
                <a:solidFill>
                  <a:schemeClr val="dk1"/>
                </a:solidFill>
              </a:rPr>
              <a:t>Cada cop que genera nou token, també refresca el refresh token -&gt; d</a:t>
            </a:r>
            <a:r>
              <a:rPr lang="ca">
                <a:solidFill>
                  <a:schemeClr val="dk1"/>
                </a:solidFill>
              </a:rPr>
              <a:t>etecció de reutilització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Roboto"/>
                <a:ea typeface="Roboto"/>
                <a:cs typeface="Roboto"/>
                <a:sym typeface="Roboto"/>
              </a:rPr>
              <a:t>Beeware Design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279225" y="1218600"/>
            <a:ext cx="8520600" cy="3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a"/>
              <a:t>Canvas	</a:t>
            </a:r>
            <a:br>
              <a:rPr lang="ca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a"/>
              <a:t>Labels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ca"/>
              <a:t>Titles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ca"/>
              <a:t>Text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ca"/>
              <a:t>Image</a:t>
            </a:r>
            <a:br>
              <a:rPr lang="ca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a"/>
              <a:t>Buttons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ca"/>
              <a:t>Push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ca"/>
              <a:t>Sticky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ca"/>
              <a:t>Radio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ca"/>
              <a:t>Sliders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500" y="445025"/>
            <a:ext cx="3043950" cy="30439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2368700" y="1218600"/>
            <a:ext cx="25803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ca" sz="1800">
                <a:solidFill>
                  <a:schemeClr val="lt2"/>
                </a:solidFill>
              </a:rPr>
              <a:t>Box</a:t>
            </a:r>
            <a:br>
              <a:rPr lang="ca" sz="1800">
                <a:solidFill>
                  <a:schemeClr val="lt2"/>
                </a:solidFill>
              </a:rPr>
            </a:b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ca" sz="1800">
                <a:solidFill>
                  <a:schemeClr val="lt2"/>
                </a:solidFill>
              </a:rPr>
              <a:t>Content</a:t>
            </a:r>
            <a:endParaRPr sz="1800">
              <a:solidFill>
                <a:schemeClr val="lt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ca">
                <a:solidFill>
                  <a:schemeClr val="lt2"/>
                </a:solidFill>
              </a:rPr>
              <a:t>Tables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ca">
                <a:solidFill>
                  <a:schemeClr val="lt2"/>
                </a:solidFill>
              </a:rPr>
              <a:t>Scroll Windows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ca">
                <a:solidFill>
                  <a:schemeClr val="lt2"/>
                </a:solidFill>
              </a:rPr>
              <a:t>Menus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br>
              <a:rPr lang="ca" sz="1800">
                <a:solidFill>
                  <a:schemeClr val="lt2"/>
                </a:solidFill>
              </a:rPr>
            </a:br>
            <a:r>
              <a:rPr lang="ca" sz="1800">
                <a:solidFill>
                  <a:schemeClr val="lt2"/>
                </a:solidFill>
              </a:rPr>
              <a:t>Inputs</a:t>
            </a:r>
            <a:endParaRPr sz="1800">
              <a:solidFill>
                <a:schemeClr val="lt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ca">
                <a:solidFill>
                  <a:schemeClr val="lt2"/>
                </a:solidFill>
              </a:rPr>
              <a:t>Text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ca">
                <a:solidFill>
                  <a:schemeClr val="lt2"/>
                </a:solidFill>
              </a:rPr>
              <a:t>Password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ca">
                <a:solidFill>
                  <a:schemeClr val="lt2"/>
                </a:solidFill>
              </a:rPr>
              <a:t>Media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Refresh tokens</a:t>
            </a:r>
            <a:endParaRPr/>
          </a:p>
        </p:txBody>
      </p:sp>
      <p:sp>
        <p:nvSpPr>
          <p:cNvPr id="305" name="Google Shape;305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306" name="Google Shape;30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824359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2"/>
          <p:cNvSpPr txBox="1"/>
          <p:nvPr/>
        </p:nvSpPr>
        <p:spPr>
          <a:xfrm>
            <a:off x="280175" y="2471175"/>
            <a:ext cx="297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dk1"/>
                </a:solidFill>
              </a:rPr>
              <a:t>UUID d'Usuari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8" name="Google Shape;308;p42"/>
          <p:cNvSpPr txBox="1"/>
          <p:nvPr/>
        </p:nvSpPr>
        <p:spPr>
          <a:xfrm>
            <a:off x="2729800" y="2997125"/>
            <a:ext cx="267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dk1"/>
                </a:solidFill>
              </a:rPr>
              <a:t>UUID de sessió (estàtic)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9" name="Google Shape;309;p42"/>
          <p:cNvSpPr txBox="1"/>
          <p:nvPr/>
        </p:nvSpPr>
        <p:spPr>
          <a:xfrm>
            <a:off x="5143500" y="3326025"/>
            <a:ext cx="198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dk1"/>
                </a:solidFill>
              </a:rPr>
              <a:t>Token (dinàmic)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0" name="Google Shape;310;p42"/>
          <p:cNvSpPr txBox="1"/>
          <p:nvPr/>
        </p:nvSpPr>
        <p:spPr>
          <a:xfrm>
            <a:off x="7068725" y="3736875"/>
            <a:ext cx="188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dk1"/>
                </a:solidFill>
              </a:rPr>
              <a:t>Data d’expiració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1" name="Google Shape;311;p42"/>
          <p:cNvSpPr/>
          <p:nvPr/>
        </p:nvSpPr>
        <p:spPr>
          <a:xfrm rot="5400000">
            <a:off x="948200" y="2153775"/>
            <a:ext cx="359100" cy="15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06666"/>
              </a:solidFill>
              <a:highlight>
                <a:schemeClr val="dk1"/>
              </a:highlight>
            </a:endParaRPr>
          </a:p>
        </p:txBody>
      </p:sp>
      <p:sp>
        <p:nvSpPr>
          <p:cNvPr id="312" name="Google Shape;312;p42"/>
          <p:cNvSpPr/>
          <p:nvPr/>
        </p:nvSpPr>
        <p:spPr>
          <a:xfrm rot="5400000">
            <a:off x="3349475" y="2406050"/>
            <a:ext cx="933000" cy="15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06666"/>
              </a:solidFill>
              <a:highlight>
                <a:schemeClr val="dk1"/>
              </a:highlight>
            </a:endParaRPr>
          </a:p>
        </p:txBody>
      </p:sp>
      <p:sp>
        <p:nvSpPr>
          <p:cNvPr id="313" name="Google Shape;313;p42"/>
          <p:cNvSpPr/>
          <p:nvPr/>
        </p:nvSpPr>
        <p:spPr>
          <a:xfrm rot="5400000">
            <a:off x="5279450" y="2596825"/>
            <a:ext cx="1415100" cy="15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06666"/>
              </a:solidFill>
              <a:highlight>
                <a:schemeClr val="dk1"/>
              </a:highlight>
            </a:endParaRPr>
          </a:p>
        </p:txBody>
      </p:sp>
      <p:sp>
        <p:nvSpPr>
          <p:cNvPr id="314" name="Google Shape;314;p42"/>
          <p:cNvSpPr/>
          <p:nvPr/>
        </p:nvSpPr>
        <p:spPr>
          <a:xfrm rot="5400000">
            <a:off x="7036700" y="2786625"/>
            <a:ext cx="1624800" cy="15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06666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Refresh tokens</a:t>
            </a:r>
            <a:endParaRPr/>
          </a:p>
        </p:txBody>
      </p:sp>
      <p:sp>
        <p:nvSpPr>
          <p:cNvPr id="320" name="Google Shape;320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321" name="Google Shape;3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69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317654"/>
            <a:ext cx="8839204" cy="694879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3"/>
          <p:cNvSpPr/>
          <p:nvPr/>
        </p:nvSpPr>
        <p:spPr>
          <a:xfrm rot="5400000">
            <a:off x="5333300" y="2542975"/>
            <a:ext cx="1307400" cy="15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324" name="Google Shape;324;p43"/>
          <p:cNvSpPr txBox="1"/>
          <p:nvPr/>
        </p:nvSpPr>
        <p:spPr>
          <a:xfrm>
            <a:off x="237075" y="2371650"/>
            <a:ext cx="510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00FFFF"/>
                </a:solidFill>
              </a:rPr>
              <a:t>GET /auth/refToken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325" name="Google Shape;325;p43"/>
          <p:cNvSpPr txBox="1"/>
          <p:nvPr/>
        </p:nvSpPr>
        <p:spPr>
          <a:xfrm>
            <a:off x="258600" y="4295825"/>
            <a:ext cx="611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dk1"/>
                </a:solidFill>
              </a:rPr>
              <a:t>Resultat: nou JWT i refresh token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6" name="Google Shape;326;p43"/>
          <p:cNvSpPr/>
          <p:nvPr/>
        </p:nvSpPr>
        <p:spPr>
          <a:xfrm rot="5400000">
            <a:off x="7267250" y="2512275"/>
            <a:ext cx="1307400" cy="15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675" y="1168931"/>
            <a:ext cx="8720020" cy="3351738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Refresh tokens - </a:t>
            </a:r>
            <a:r>
              <a:rPr lang="ca"/>
              <a:t>detecció de reutilització</a:t>
            </a:r>
            <a:r>
              <a:rPr lang="ca"/>
              <a:t> </a:t>
            </a:r>
            <a:endParaRPr/>
          </a:p>
        </p:txBody>
      </p:sp>
      <p:sp>
        <p:nvSpPr>
          <p:cNvPr id="333" name="Google Shape;333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334" name="Google Shape;334;p44"/>
          <p:cNvSpPr/>
          <p:nvPr/>
        </p:nvSpPr>
        <p:spPr>
          <a:xfrm>
            <a:off x="152400" y="1961125"/>
            <a:ext cx="8679900" cy="53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4"/>
          <p:cNvSpPr/>
          <p:nvPr/>
        </p:nvSpPr>
        <p:spPr>
          <a:xfrm>
            <a:off x="109300" y="3261900"/>
            <a:ext cx="1147800" cy="250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4"/>
          <p:cNvSpPr/>
          <p:nvPr/>
        </p:nvSpPr>
        <p:spPr>
          <a:xfrm>
            <a:off x="152400" y="4274675"/>
            <a:ext cx="1255500" cy="187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Base de dades</a:t>
            </a:r>
            <a:endParaRPr/>
          </a:p>
        </p:txBody>
      </p:sp>
      <p:sp>
        <p:nvSpPr>
          <p:cNvPr id="342" name="Google Shape;342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343" name="Google Shape;343;p45"/>
          <p:cNvPicPr preferRelativeResize="0"/>
          <p:nvPr/>
        </p:nvPicPr>
        <p:blipFill rotWithShape="1">
          <a:blip r:embed="rId3">
            <a:alphaModFix/>
          </a:blip>
          <a:srcRect b="24348" l="31538" r="31501" t="21818"/>
          <a:stretch/>
        </p:blipFill>
        <p:spPr>
          <a:xfrm>
            <a:off x="6328800" y="414300"/>
            <a:ext cx="2198200" cy="186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8800" y="3009950"/>
            <a:ext cx="2198200" cy="102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098300"/>
            <a:ext cx="4140600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Base de dades</a:t>
            </a:r>
            <a:endParaRPr/>
          </a:p>
        </p:txBody>
      </p:sp>
      <p:sp>
        <p:nvSpPr>
          <p:cNvPr id="351" name="Google Shape;35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352" name="Google Shape;35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1725"/>
            <a:ext cx="6086402" cy="3278101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6"/>
          <p:cNvSpPr txBox="1"/>
          <p:nvPr/>
        </p:nvSpPr>
        <p:spPr>
          <a:xfrm>
            <a:off x="122100" y="46599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dk1"/>
                </a:solidFill>
              </a:rPr>
              <a:t>https://www.cockroachlabs.com/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4" name="Google Shape;354;p46"/>
          <p:cNvSpPr txBox="1"/>
          <p:nvPr/>
        </p:nvSpPr>
        <p:spPr>
          <a:xfrm>
            <a:off x="6106100" y="1156575"/>
            <a:ext cx="3037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ca">
                <a:solidFill>
                  <a:schemeClr val="dk1"/>
                </a:solidFill>
              </a:rPr>
              <a:t>SQL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ca">
                <a:solidFill>
                  <a:schemeClr val="dk1"/>
                </a:solidFill>
              </a:rPr>
              <a:t>Arquitectura distribuida y escalable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ca">
                <a:solidFill>
                  <a:schemeClr val="dk1"/>
                </a:solidFill>
              </a:rPr>
              <a:t>Transacciones ACID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Kubernetes</a:t>
            </a:r>
            <a:endParaRPr/>
          </a:p>
        </p:txBody>
      </p:sp>
      <p:sp>
        <p:nvSpPr>
          <p:cNvPr id="360" name="Google Shape;36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361" name="Google Shape;361;p47"/>
          <p:cNvSpPr/>
          <p:nvPr/>
        </p:nvSpPr>
        <p:spPr>
          <a:xfrm>
            <a:off x="696150" y="1494325"/>
            <a:ext cx="7751700" cy="3168900"/>
          </a:xfrm>
          <a:prstGeom prst="rect">
            <a:avLst/>
          </a:prstGeom>
          <a:solidFill>
            <a:srgbClr val="783F0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7"/>
          <p:cNvSpPr txBox="1"/>
          <p:nvPr/>
        </p:nvSpPr>
        <p:spPr>
          <a:xfrm>
            <a:off x="883300" y="1673800"/>
            <a:ext cx="310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dk1"/>
                </a:solidFill>
              </a:rPr>
              <a:t>Kubernetes cluster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63" name="Google Shape;36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4075" y="1645050"/>
            <a:ext cx="837925" cy="8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7"/>
          <p:cNvSpPr/>
          <p:nvPr/>
        </p:nvSpPr>
        <p:spPr>
          <a:xfrm>
            <a:off x="3102950" y="1724075"/>
            <a:ext cx="2938100" cy="653700"/>
          </a:xfrm>
          <a:prstGeom prst="flowChartProcess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Master node</a:t>
            </a:r>
            <a:endParaRPr/>
          </a:p>
        </p:txBody>
      </p:sp>
      <p:sp>
        <p:nvSpPr>
          <p:cNvPr id="365" name="Google Shape;365;p47"/>
          <p:cNvSpPr/>
          <p:nvPr/>
        </p:nvSpPr>
        <p:spPr>
          <a:xfrm>
            <a:off x="976675" y="3520000"/>
            <a:ext cx="1623600" cy="88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Worker node</a:t>
            </a:r>
            <a:endParaRPr/>
          </a:p>
        </p:txBody>
      </p:sp>
      <p:sp>
        <p:nvSpPr>
          <p:cNvPr id="366" name="Google Shape;366;p47"/>
          <p:cNvSpPr/>
          <p:nvPr/>
        </p:nvSpPr>
        <p:spPr>
          <a:xfrm>
            <a:off x="2810050" y="3520000"/>
            <a:ext cx="1623600" cy="88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Worker node</a:t>
            </a:r>
            <a:endParaRPr/>
          </a:p>
        </p:txBody>
      </p:sp>
      <p:sp>
        <p:nvSpPr>
          <p:cNvPr id="367" name="Google Shape;367;p47"/>
          <p:cNvSpPr/>
          <p:nvPr/>
        </p:nvSpPr>
        <p:spPr>
          <a:xfrm>
            <a:off x="4643425" y="3520000"/>
            <a:ext cx="1623600" cy="88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Worker node</a:t>
            </a:r>
            <a:endParaRPr/>
          </a:p>
        </p:txBody>
      </p:sp>
      <p:sp>
        <p:nvSpPr>
          <p:cNvPr id="368" name="Google Shape;368;p47"/>
          <p:cNvSpPr/>
          <p:nvPr/>
        </p:nvSpPr>
        <p:spPr>
          <a:xfrm>
            <a:off x="6476800" y="3520000"/>
            <a:ext cx="1623600" cy="88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Worker node</a:t>
            </a:r>
            <a:endParaRPr/>
          </a:p>
        </p:txBody>
      </p:sp>
      <p:cxnSp>
        <p:nvCxnSpPr>
          <p:cNvPr id="369" name="Google Shape;369;p47"/>
          <p:cNvCxnSpPr>
            <a:stCxn id="364" idx="2"/>
            <a:endCxn id="365" idx="0"/>
          </p:cNvCxnSpPr>
          <p:nvPr/>
        </p:nvCxnSpPr>
        <p:spPr>
          <a:xfrm rot="5400000">
            <a:off x="2609250" y="1557125"/>
            <a:ext cx="1142100" cy="27834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0" name="Google Shape;370;p47"/>
          <p:cNvCxnSpPr>
            <a:stCxn id="364" idx="2"/>
            <a:endCxn id="366" idx="0"/>
          </p:cNvCxnSpPr>
          <p:nvPr/>
        </p:nvCxnSpPr>
        <p:spPr>
          <a:xfrm rot="5400000">
            <a:off x="3525900" y="2473775"/>
            <a:ext cx="1142100" cy="9501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1" name="Google Shape;371;p47"/>
          <p:cNvCxnSpPr>
            <a:stCxn id="364" idx="2"/>
            <a:endCxn id="367" idx="0"/>
          </p:cNvCxnSpPr>
          <p:nvPr/>
        </p:nvCxnSpPr>
        <p:spPr>
          <a:xfrm flipH="1" rot="-5400000">
            <a:off x="4442550" y="2507225"/>
            <a:ext cx="1142100" cy="8832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2" name="Google Shape;372;p47"/>
          <p:cNvCxnSpPr>
            <a:stCxn id="364" idx="2"/>
            <a:endCxn id="368" idx="0"/>
          </p:cNvCxnSpPr>
          <p:nvPr/>
        </p:nvCxnSpPr>
        <p:spPr>
          <a:xfrm flipH="1" rot="-5400000">
            <a:off x="5359200" y="1590575"/>
            <a:ext cx="1142100" cy="27165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8"/>
          <p:cNvSpPr/>
          <p:nvPr/>
        </p:nvSpPr>
        <p:spPr>
          <a:xfrm>
            <a:off x="1039075" y="1527575"/>
            <a:ext cx="5488200" cy="35172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8"/>
          <p:cNvSpPr/>
          <p:nvPr/>
        </p:nvSpPr>
        <p:spPr>
          <a:xfrm>
            <a:off x="886675" y="1375175"/>
            <a:ext cx="5488200" cy="35172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8"/>
          <p:cNvSpPr/>
          <p:nvPr/>
        </p:nvSpPr>
        <p:spPr>
          <a:xfrm>
            <a:off x="734275" y="1222775"/>
            <a:ext cx="5488200" cy="35172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8"/>
          <p:cNvSpPr/>
          <p:nvPr/>
        </p:nvSpPr>
        <p:spPr>
          <a:xfrm>
            <a:off x="581875" y="1070375"/>
            <a:ext cx="5488200" cy="35172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Kubernetes</a:t>
            </a:r>
            <a:endParaRPr/>
          </a:p>
        </p:txBody>
      </p:sp>
      <p:sp>
        <p:nvSpPr>
          <p:cNvPr id="382" name="Google Shape;382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383" name="Google Shape;383;p48"/>
          <p:cNvSpPr txBox="1"/>
          <p:nvPr/>
        </p:nvSpPr>
        <p:spPr>
          <a:xfrm>
            <a:off x="696800" y="1199675"/>
            <a:ext cx="232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dk1"/>
                </a:solidFill>
              </a:rPr>
              <a:t>Worker node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84" name="Google Shape;38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976" y="3361948"/>
            <a:ext cx="726898" cy="731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8900" y="1356900"/>
            <a:ext cx="1143025" cy="11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7042" y="3228026"/>
            <a:ext cx="1013483" cy="11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8567" y="1838276"/>
            <a:ext cx="1013483" cy="11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1817" y="1781826"/>
            <a:ext cx="1013483" cy="11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62750" y="3585450"/>
            <a:ext cx="785600" cy="78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88889" y="2636802"/>
            <a:ext cx="811751" cy="81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65300" y="1199675"/>
            <a:ext cx="726900" cy="759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Kubernetes</a:t>
            </a:r>
            <a:endParaRPr/>
          </a:p>
        </p:txBody>
      </p:sp>
      <p:sp>
        <p:nvSpPr>
          <p:cNvPr id="397" name="Google Shape;397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398" name="Google Shape;398;p49"/>
          <p:cNvSpPr/>
          <p:nvPr/>
        </p:nvSpPr>
        <p:spPr>
          <a:xfrm>
            <a:off x="2499925" y="1494325"/>
            <a:ext cx="5947800" cy="3168900"/>
          </a:xfrm>
          <a:prstGeom prst="rect">
            <a:avLst/>
          </a:prstGeom>
          <a:solidFill>
            <a:srgbClr val="783F0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9"/>
          <p:cNvSpPr txBox="1"/>
          <p:nvPr/>
        </p:nvSpPr>
        <p:spPr>
          <a:xfrm>
            <a:off x="2643300" y="1645050"/>
            <a:ext cx="310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dk1"/>
                </a:solidFill>
              </a:rPr>
              <a:t>Kubernetes cluster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00" name="Google Shape;4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8550" y="1494325"/>
            <a:ext cx="719174" cy="69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9"/>
          <p:cNvSpPr txBox="1"/>
          <p:nvPr/>
        </p:nvSpPr>
        <p:spPr>
          <a:xfrm>
            <a:off x="2823175" y="3239825"/>
            <a:ext cx="123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dk1"/>
                </a:solidFill>
              </a:rPr>
              <a:t>cloudflared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2" name="Google Shape;402;p49"/>
          <p:cNvSpPr/>
          <p:nvPr/>
        </p:nvSpPr>
        <p:spPr>
          <a:xfrm>
            <a:off x="2004250" y="2923750"/>
            <a:ext cx="1119675" cy="393600"/>
          </a:xfrm>
          <a:prstGeom prst="flowChartMagneticDrum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3" name="Google Shape;40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9750" y="2608725"/>
            <a:ext cx="940100" cy="94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500" y="2672900"/>
            <a:ext cx="1623501" cy="8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608725"/>
            <a:ext cx="1143025" cy="11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9"/>
          <p:cNvSpPr/>
          <p:nvPr/>
        </p:nvSpPr>
        <p:spPr>
          <a:xfrm>
            <a:off x="3929475" y="3018538"/>
            <a:ext cx="840600" cy="32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7" name="Google Shape;407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65300" y="1767450"/>
            <a:ext cx="662175" cy="74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65300" y="3484650"/>
            <a:ext cx="662175" cy="74682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9"/>
          <p:cNvSpPr/>
          <p:nvPr/>
        </p:nvSpPr>
        <p:spPr>
          <a:xfrm rot="-1530807">
            <a:off x="5604751" y="2571772"/>
            <a:ext cx="840680" cy="32339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9"/>
          <p:cNvSpPr/>
          <p:nvPr/>
        </p:nvSpPr>
        <p:spPr>
          <a:xfrm rot="1220581">
            <a:off x="5605819" y="3278120"/>
            <a:ext cx="840525" cy="32359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9"/>
          <p:cNvSpPr txBox="1"/>
          <p:nvPr/>
        </p:nvSpPr>
        <p:spPr>
          <a:xfrm>
            <a:off x="6515575" y="2614850"/>
            <a:ext cx="117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solidFill>
                  <a:srgbClr val="D9D2E9"/>
                </a:solidFill>
              </a:rPr>
              <a:t>/auth</a:t>
            </a:r>
            <a:endParaRPr sz="1800">
              <a:solidFill>
                <a:srgbClr val="D9D2E9"/>
              </a:solidFill>
            </a:endParaRPr>
          </a:p>
        </p:txBody>
      </p:sp>
      <p:sp>
        <p:nvSpPr>
          <p:cNvPr id="412" name="Google Shape;412;p49"/>
          <p:cNvSpPr txBox="1"/>
          <p:nvPr/>
        </p:nvSpPr>
        <p:spPr>
          <a:xfrm>
            <a:off x="6474050" y="4201525"/>
            <a:ext cx="117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solidFill>
                  <a:srgbClr val="D9D2E9"/>
                </a:solidFill>
              </a:rPr>
              <a:t>/registry</a:t>
            </a:r>
            <a:endParaRPr sz="1800">
              <a:solidFill>
                <a:srgbClr val="D9D2E9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CDN</a:t>
            </a:r>
            <a:endParaRPr/>
          </a:p>
        </p:txBody>
      </p:sp>
      <p:sp>
        <p:nvSpPr>
          <p:cNvPr id="418" name="Google Shape;418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419" name="Google Shape;41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0725"/>
            <a:ext cx="8839199" cy="2909627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0"/>
          <p:cNvSpPr txBox="1"/>
          <p:nvPr/>
        </p:nvSpPr>
        <p:spPr>
          <a:xfrm>
            <a:off x="152400" y="4706850"/>
            <a:ext cx="666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dk1"/>
                </a:solidFill>
              </a:rPr>
              <a:t>https://blog.cloudflare.com/observe-and-manage-cloudflare-tunnel/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Kubernetes</a:t>
            </a:r>
            <a:endParaRPr/>
          </a:p>
        </p:txBody>
      </p:sp>
      <p:sp>
        <p:nvSpPr>
          <p:cNvPr id="426" name="Google Shape;426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427" name="Google Shape;427;p51"/>
          <p:cNvSpPr/>
          <p:nvPr/>
        </p:nvSpPr>
        <p:spPr>
          <a:xfrm>
            <a:off x="387925" y="1494325"/>
            <a:ext cx="8059800" cy="3168900"/>
          </a:xfrm>
          <a:prstGeom prst="rect">
            <a:avLst/>
          </a:prstGeom>
          <a:solidFill>
            <a:srgbClr val="783F0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51"/>
          <p:cNvSpPr txBox="1"/>
          <p:nvPr/>
        </p:nvSpPr>
        <p:spPr>
          <a:xfrm>
            <a:off x="560025" y="1642575"/>
            <a:ext cx="310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dk1"/>
                </a:solidFill>
              </a:rPr>
              <a:t>Kubernetes cluster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29" name="Google Shape;42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8550" y="1494325"/>
            <a:ext cx="719174" cy="69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550" y="2198338"/>
            <a:ext cx="662175" cy="74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8962" y="2191025"/>
            <a:ext cx="662175" cy="74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3526" y="3225448"/>
            <a:ext cx="726898" cy="731177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1"/>
          <p:cNvSpPr/>
          <p:nvPr/>
        </p:nvSpPr>
        <p:spPr>
          <a:xfrm rot="867938">
            <a:off x="1501332" y="2909381"/>
            <a:ext cx="1961174" cy="74669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51"/>
          <p:cNvSpPr/>
          <p:nvPr/>
        </p:nvSpPr>
        <p:spPr>
          <a:xfrm rot="9562329">
            <a:off x="4678389" y="2820777"/>
            <a:ext cx="1961131" cy="74687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51"/>
          <p:cNvSpPr txBox="1"/>
          <p:nvPr/>
        </p:nvSpPr>
        <p:spPr>
          <a:xfrm>
            <a:off x="3290125" y="4030025"/>
            <a:ext cx="218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dk1"/>
                </a:solidFill>
              </a:rPr>
              <a:t>BD SQL </a:t>
            </a:r>
            <a:r>
              <a:rPr lang="ca">
                <a:solidFill>
                  <a:schemeClr val="dk1"/>
                </a:solidFill>
              </a:rPr>
              <a:t>Distribuïda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6" name="Google Shape;436;p51"/>
          <p:cNvSpPr txBox="1"/>
          <p:nvPr/>
        </p:nvSpPr>
        <p:spPr>
          <a:xfrm>
            <a:off x="6420988" y="3427475"/>
            <a:ext cx="117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solidFill>
                  <a:srgbClr val="D9D2E9"/>
                </a:solidFill>
              </a:rPr>
              <a:t>auth</a:t>
            </a:r>
            <a:endParaRPr sz="1800">
              <a:solidFill>
                <a:srgbClr val="D9D2E9"/>
              </a:solidFill>
            </a:endParaRPr>
          </a:p>
        </p:txBody>
      </p:sp>
      <p:sp>
        <p:nvSpPr>
          <p:cNvPr id="437" name="Google Shape;437;p51"/>
          <p:cNvSpPr txBox="1"/>
          <p:nvPr/>
        </p:nvSpPr>
        <p:spPr>
          <a:xfrm>
            <a:off x="604950" y="3568325"/>
            <a:ext cx="117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solidFill>
                  <a:srgbClr val="D9D2E9"/>
                </a:solidFill>
              </a:rPr>
              <a:t>registry</a:t>
            </a:r>
            <a:endParaRPr sz="1800">
              <a:solidFill>
                <a:srgbClr val="D9D2E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Roboto"/>
                <a:ea typeface="Roboto"/>
                <a:cs typeface="Roboto"/>
                <a:sym typeface="Roboto"/>
              </a:rPr>
              <a:t>Initial App Design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7725" y="192000"/>
            <a:ext cx="3762999" cy="457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77600"/>
            <a:ext cx="3571925" cy="359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Kubernetes</a:t>
            </a:r>
            <a:endParaRPr/>
          </a:p>
        </p:txBody>
      </p:sp>
      <p:sp>
        <p:nvSpPr>
          <p:cNvPr id="443" name="Google Shape;443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444" name="Google Shape;44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789842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4642" y="1170125"/>
            <a:ext cx="4225416" cy="3795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Kubernetes</a:t>
            </a:r>
            <a:endParaRPr/>
          </a:p>
        </p:txBody>
      </p:sp>
      <p:sp>
        <p:nvSpPr>
          <p:cNvPr id="451" name="Google Shape;451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452" name="Google Shape;45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805400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Kubernetes</a:t>
            </a:r>
            <a:endParaRPr/>
          </a:p>
        </p:txBody>
      </p:sp>
      <p:sp>
        <p:nvSpPr>
          <p:cNvPr id="458" name="Google Shape;458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459" name="Google Shape;45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675" y="945875"/>
            <a:ext cx="7668649" cy="2845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675" y="3855316"/>
            <a:ext cx="7668649" cy="1109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Kubernetes</a:t>
            </a:r>
            <a:endParaRPr/>
          </a:p>
        </p:txBody>
      </p:sp>
      <p:sp>
        <p:nvSpPr>
          <p:cNvPr id="466" name="Google Shape;466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467" name="Google Shape;4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925" y="1202625"/>
            <a:ext cx="7725373" cy="3530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Kubernetes</a:t>
            </a:r>
            <a:endParaRPr/>
          </a:p>
        </p:txBody>
      </p:sp>
      <p:sp>
        <p:nvSpPr>
          <p:cNvPr id="473" name="Google Shape;473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474" name="Google Shape;47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97763"/>
            <a:ext cx="8839204" cy="3439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BD</a:t>
            </a:r>
            <a:endParaRPr/>
          </a:p>
        </p:txBody>
      </p:sp>
      <p:sp>
        <p:nvSpPr>
          <p:cNvPr id="480" name="Google Shape;480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481" name="Google Shape;48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838" y="1169725"/>
            <a:ext cx="7972326" cy="342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7" name="Google Shape;487;p58" title="PTI Demo Backup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718978" cy="49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3" name="Google Shape;493;p59"/>
          <p:cNvPicPr preferRelativeResize="0"/>
          <p:nvPr/>
        </p:nvPicPr>
        <p:blipFill rotWithShape="1">
          <a:blip r:embed="rId3">
            <a:alphaModFix/>
          </a:blip>
          <a:srcRect b="7201" l="0" r="0" t="0"/>
          <a:stretch/>
        </p:blipFill>
        <p:spPr>
          <a:xfrm>
            <a:off x="929950" y="1005338"/>
            <a:ext cx="7101976" cy="319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Roboto"/>
                <a:ea typeface="Roboto"/>
                <a:cs typeface="Roboto"/>
                <a:sym typeface="Roboto"/>
              </a:rPr>
              <a:t>Windows vs Linux </a:t>
            </a:r>
            <a:r>
              <a:rPr lang="ca">
                <a:latin typeface="Roboto"/>
                <a:ea typeface="Roboto"/>
                <a:cs typeface="Roboto"/>
                <a:sym typeface="Roboto"/>
              </a:rPr>
              <a:t>- Sign</a:t>
            </a:r>
            <a:r>
              <a:rPr lang="ca">
                <a:latin typeface="Roboto"/>
                <a:ea typeface="Roboto"/>
                <a:cs typeface="Roboto"/>
                <a:sym typeface="Roboto"/>
              </a:rPr>
              <a:t>up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127" y="1445400"/>
            <a:ext cx="4178174" cy="321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45400"/>
            <a:ext cx="4024400" cy="321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Roboto"/>
                <a:ea typeface="Roboto"/>
                <a:cs typeface="Roboto"/>
                <a:sym typeface="Roboto"/>
              </a:rPr>
              <a:t>Windows vs Linux - Profile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4149" y="1354024"/>
            <a:ext cx="4260300" cy="329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1" y="1338199"/>
            <a:ext cx="4156525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Roboto"/>
                <a:ea typeface="Roboto"/>
                <a:cs typeface="Roboto"/>
                <a:sym typeface="Roboto"/>
              </a:rPr>
              <a:t>Windows vs Linux - Main Page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90550"/>
            <a:ext cx="4045274" cy="321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4638" y="1390550"/>
            <a:ext cx="4127661" cy="321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Roboto"/>
                <a:ea typeface="Roboto"/>
                <a:cs typeface="Roboto"/>
                <a:sym typeface="Roboto"/>
              </a:rPr>
              <a:t>Windows vs Linux - Exercises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150" y="2357021"/>
            <a:ext cx="2786149" cy="2150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6150" y="2286475"/>
            <a:ext cx="2786150" cy="222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775" y="2357025"/>
            <a:ext cx="2677517" cy="215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Roboto"/>
                <a:ea typeface="Roboto"/>
                <a:cs typeface="Roboto"/>
                <a:sym typeface="Roboto"/>
              </a:rPr>
              <a:t>Windows vs Linux - Errors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98900"/>
            <a:ext cx="2097111" cy="106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2298" y="2371150"/>
            <a:ext cx="1116862" cy="106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5" y="2432318"/>
            <a:ext cx="2310774" cy="106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625" y="3765725"/>
            <a:ext cx="2278931" cy="106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22475" y="1098900"/>
            <a:ext cx="1932563" cy="106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07849" y="2371149"/>
            <a:ext cx="3124440" cy="106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95624" y="2371150"/>
            <a:ext cx="1105754" cy="106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02750" y="1098900"/>
            <a:ext cx="3069850" cy="106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42001" y="3765725"/>
            <a:ext cx="2434408" cy="106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 rotWithShape="1">
          <a:blip r:embed="rId12">
            <a:alphaModFix/>
          </a:blip>
          <a:srcRect b="68557" l="0" r="34959" t="0"/>
          <a:stretch/>
        </p:blipFill>
        <p:spPr>
          <a:xfrm>
            <a:off x="5707850" y="3765725"/>
            <a:ext cx="2762496" cy="106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